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70" r:id="rId6"/>
    <p:sldId id="261" r:id="rId7"/>
    <p:sldId id="262" r:id="rId8"/>
    <p:sldId id="265" r:id="rId9"/>
    <p:sldId id="267" r:id="rId10"/>
    <p:sldId id="268" r:id="rId11"/>
    <p:sldId id="259" r:id="rId12"/>
  </p:sldIdLst>
  <p:sldSz cx="8839200" cy="10160000"/>
  <p:notesSz cx="6858000" cy="9144000"/>
  <p:embeddedFontLst>
    <p:embeddedFont>
      <p:font typeface="Calibri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01" autoAdjust="0"/>
    <p:restoredTop sz="94660"/>
  </p:normalViewPr>
  <p:slideViewPr>
    <p:cSldViewPr>
      <p:cViewPr>
        <p:scale>
          <a:sx n="51" d="100"/>
          <a:sy n="51" d="100"/>
        </p:scale>
        <p:origin x="-1074" y="-72"/>
      </p:cViewPr>
      <p:guideLst>
        <p:guide orient="horz" pos="3200"/>
        <p:guide pos="27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2940" y="3156188"/>
            <a:ext cx="7513320" cy="217781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5880" y="5757334"/>
            <a:ext cx="6187440" cy="25964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414A-FE4F-4C14-98D8-14CE76D1C70F}" type="datetimeFigureOut">
              <a:rPr lang="en-ZW" smtClean="0"/>
              <a:t>10/5/2011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04228-57D7-4C5B-8E54-3F4CE811189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19303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414A-FE4F-4C14-98D8-14CE76D1C70F}" type="datetimeFigureOut">
              <a:rPr lang="en-ZW" smtClean="0"/>
              <a:t>10/5/2011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04228-57D7-4C5B-8E54-3F4CE811189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227454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8420" y="406874"/>
            <a:ext cx="1988820" cy="86689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1961" y="406874"/>
            <a:ext cx="5819140" cy="86689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414A-FE4F-4C14-98D8-14CE76D1C70F}" type="datetimeFigureOut">
              <a:rPr lang="en-ZW" smtClean="0"/>
              <a:t>10/5/2011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04228-57D7-4C5B-8E54-3F4CE811189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516551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414A-FE4F-4C14-98D8-14CE76D1C70F}" type="datetimeFigureOut">
              <a:rPr lang="en-ZW" smtClean="0"/>
              <a:t>10/5/2011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04228-57D7-4C5B-8E54-3F4CE811189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719582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236" y="6528744"/>
            <a:ext cx="7513320" cy="201788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236" y="4306242"/>
            <a:ext cx="7513320" cy="222249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414A-FE4F-4C14-98D8-14CE76D1C70F}" type="datetimeFigureOut">
              <a:rPr lang="en-ZW" smtClean="0"/>
              <a:t>10/5/2011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04228-57D7-4C5B-8E54-3F4CE811189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534121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960" y="2370669"/>
            <a:ext cx="3903980" cy="670513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3261" y="2370669"/>
            <a:ext cx="3903980" cy="670513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414A-FE4F-4C14-98D8-14CE76D1C70F}" type="datetimeFigureOut">
              <a:rPr lang="en-ZW" smtClean="0"/>
              <a:t>10/5/2011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04228-57D7-4C5B-8E54-3F4CE811189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861304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960" y="2274242"/>
            <a:ext cx="3905515" cy="9477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" y="3222037"/>
            <a:ext cx="3905515" cy="58537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0193" y="2274242"/>
            <a:ext cx="3907049" cy="9477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0193" y="3222037"/>
            <a:ext cx="3907049" cy="58537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414A-FE4F-4C14-98D8-14CE76D1C70F}" type="datetimeFigureOut">
              <a:rPr lang="en-ZW" smtClean="0"/>
              <a:t>10/5/2011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04228-57D7-4C5B-8E54-3F4CE811189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981883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414A-FE4F-4C14-98D8-14CE76D1C70F}" type="datetimeFigureOut">
              <a:rPr lang="en-ZW" smtClean="0"/>
              <a:t>10/5/2011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04228-57D7-4C5B-8E54-3F4CE811189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52624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414A-FE4F-4C14-98D8-14CE76D1C70F}" type="datetimeFigureOut">
              <a:rPr lang="en-ZW" smtClean="0"/>
              <a:t>10/5/2011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04228-57D7-4C5B-8E54-3F4CE811189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185360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1" y="404519"/>
            <a:ext cx="2908036" cy="17215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5882" y="404521"/>
            <a:ext cx="4941358" cy="867127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1961" y="2126076"/>
            <a:ext cx="2908036" cy="69497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414A-FE4F-4C14-98D8-14CE76D1C70F}" type="datetimeFigureOut">
              <a:rPr lang="en-ZW" smtClean="0"/>
              <a:t>10/5/2011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04228-57D7-4C5B-8E54-3F4CE811189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219254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2545" y="7112000"/>
            <a:ext cx="5303520" cy="83961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32545" y="907815"/>
            <a:ext cx="5303520" cy="6096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W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2545" y="7951611"/>
            <a:ext cx="5303520" cy="11923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414A-FE4F-4C14-98D8-14CE76D1C70F}" type="datetimeFigureOut">
              <a:rPr lang="en-ZW" smtClean="0"/>
              <a:t>10/5/2011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04228-57D7-4C5B-8E54-3F4CE811189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174640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1960" y="406871"/>
            <a:ext cx="7955280" cy="16933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W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960" y="2370669"/>
            <a:ext cx="7955280" cy="6705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1961" y="9416817"/>
            <a:ext cx="2062480" cy="54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0414A-FE4F-4C14-98D8-14CE76D1C70F}" type="datetimeFigureOut">
              <a:rPr lang="en-ZW" smtClean="0"/>
              <a:t>10/5/2011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0062" y="9416817"/>
            <a:ext cx="2799080" cy="54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34761" y="9416817"/>
            <a:ext cx="2062480" cy="54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04228-57D7-4C5B-8E54-3F4CE8111894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567614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6535" y="279400"/>
            <a:ext cx="7955280" cy="8925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dirty="0" smtClean="0">
                <a:solidFill>
                  <a:srgbClr val="FF0000"/>
                </a:solidFill>
                <a:latin typeface="Times New Roman - 35"/>
              </a:rPr>
              <a:t>Do you remember how to take the derivative of functions like these?</a:t>
            </a:r>
            <a:endParaRPr lang="en-ZW" sz="2600" dirty="0">
              <a:solidFill>
                <a:srgbClr val="FF0000"/>
              </a:solidFill>
              <a:latin typeface="Times New Roman - 35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64" y="1422400"/>
            <a:ext cx="3745611" cy="78827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controls>
      <mc:AlternateContent xmlns:mc="http://schemas.openxmlformats.org/markup-compatibility/2006">
        <mc:Choice xmlns:v="urn:schemas-microsoft-com:vml" Requires="v">
          <p:control spid="1028" name="ShockwaveFlash1" r:id="rId2" imgW="6796750" imgH="4509770"/>
        </mc:Choice>
        <mc:Fallback>
          <p:control name="ShockwaveFlash1" r:id="rId2" imgW="6796750" imgH="4509770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7200" y="2413000"/>
                  <a:ext cx="8382000" cy="70104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85344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588" y="131380"/>
            <a:ext cx="4309110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b="1" u="sng" smtClean="0">
                <a:solidFill>
                  <a:srgbClr val="000000"/>
                </a:solidFill>
                <a:latin typeface="Times New Roman - 32"/>
              </a:rPr>
              <a:t>Higher Order Derivatives</a:t>
            </a:r>
            <a:endParaRPr lang="en-ZW" sz="2400" b="1" u="sng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5735" y="1153219"/>
            <a:ext cx="2828544" cy="34163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1st Derivative =</a:t>
            </a:r>
          </a:p>
          <a:p>
            <a:endParaRPr lang="en-ZW" sz="2400" smtClean="0">
              <a:solidFill>
                <a:srgbClr val="000000"/>
              </a:solidFill>
              <a:latin typeface="Times New Roman - 32"/>
            </a:endParaRPr>
          </a:p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2nd Derivative =</a:t>
            </a:r>
          </a:p>
          <a:p>
            <a:endParaRPr lang="en-ZW" sz="2400" smtClean="0">
              <a:solidFill>
                <a:srgbClr val="000000"/>
              </a:solidFill>
              <a:latin typeface="Times New Roman - 32"/>
            </a:endParaRPr>
          </a:p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3rd Derivative =</a:t>
            </a:r>
          </a:p>
          <a:p>
            <a:endParaRPr lang="en-ZW" sz="2400" smtClean="0">
              <a:solidFill>
                <a:srgbClr val="000000"/>
              </a:solidFill>
              <a:latin typeface="Times New Roman - 32"/>
            </a:endParaRPr>
          </a:p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4th Derivative =</a:t>
            </a:r>
          </a:p>
          <a:p>
            <a:endParaRPr lang="en-ZW" sz="2400" smtClean="0">
              <a:solidFill>
                <a:srgbClr val="000000"/>
              </a:solidFill>
              <a:latin typeface="Times New Roman - 32"/>
            </a:endParaRPr>
          </a:p>
          <a:p>
            <a:r>
              <a:rPr lang="en-ZW" sz="2400" smtClean="0">
                <a:solidFill>
                  <a:srgbClr val="000000"/>
                </a:solidFill>
                <a:latin typeface="Times New Roman - 32"/>
              </a:rPr>
              <a:t>5th Derivative =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593" y="817472"/>
            <a:ext cx="4892608" cy="533151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54371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48" y="660400"/>
            <a:ext cx="8370951" cy="206210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ex. Suppose h(x)=f(x)g(x).</a:t>
            </a:r>
          </a:p>
          <a:p>
            <a:endParaRPr lang="en-ZW" sz="3200" dirty="0" smtClean="0">
              <a:solidFill>
                <a:srgbClr val="000000"/>
              </a:solidFill>
              <a:latin typeface="Times New Roman - 32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Times New Roman - 32"/>
              </a:rPr>
              <a:t>Find h'(1) 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imes New Roman - 32"/>
              </a:rPr>
              <a:t>if f(1) = 2, f '(1)=-3, g(1)=5, and g'(1)=7.</a:t>
            </a:r>
            <a:endParaRPr lang="en-ZW" sz="3200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75" y="4089400"/>
            <a:ext cx="7734300" cy="206210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ex. Suppose h(x)=f(x)/g(x).</a:t>
            </a:r>
          </a:p>
          <a:p>
            <a:endParaRPr lang="en-ZW" sz="3200" dirty="0" smtClean="0">
              <a:solidFill>
                <a:srgbClr val="000000"/>
              </a:solidFill>
              <a:latin typeface="Times New Roman - 32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Times New Roman - 32"/>
              </a:rPr>
              <a:t>Find h'(1)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imes New Roman - 32"/>
              </a:rPr>
              <a:t> if f(1) = 2, f '(1)=-3, g(1)=5, and g'(1)=7</a:t>
            </a:r>
            <a:endParaRPr lang="en-ZW" sz="3200" dirty="0">
              <a:solidFill>
                <a:srgbClr val="000000"/>
              </a:solidFill>
              <a:latin typeface="Times New Roman - 32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46285" y="7276235"/>
            <a:ext cx="3967923" cy="1341134"/>
            <a:chOff x="-149654" y="-205730"/>
            <a:chExt cx="4560831" cy="1166787"/>
          </a:xfrm>
        </p:grpSpPr>
        <p:sp>
          <p:nvSpPr>
            <p:cNvPr id="5" name="TextBox 4"/>
            <p:cNvSpPr txBox="1"/>
            <p:nvPr/>
          </p:nvSpPr>
          <p:spPr>
            <a:xfrm>
              <a:off x="-149654" y="-205730"/>
              <a:ext cx="4560831" cy="9371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ZW" sz="3200" dirty="0" smtClean="0">
                  <a:solidFill>
                    <a:srgbClr val="000000"/>
                  </a:solidFill>
                  <a:latin typeface="Times New Roman - 32"/>
                </a:rPr>
                <a:t>Using the quotient rule.   </a:t>
              </a:r>
              <a:r>
                <a:rPr lang="en-ZW" sz="3200" dirty="0" smtClean="0">
                  <a:solidFill>
                    <a:schemeClr val="bg1"/>
                  </a:solidFill>
                  <a:latin typeface="Times New Roman - 32"/>
                </a:rPr>
                <a:t>T</a:t>
              </a:r>
              <a:r>
                <a:rPr lang="en-ZW" sz="3200" dirty="0" smtClean="0">
                  <a:solidFill>
                    <a:srgbClr val="000000"/>
                  </a:solidFill>
                  <a:latin typeface="Times New Roman - 32"/>
                </a:rPr>
                <a:t>      tan x</a:t>
              </a:r>
              <a:endParaRPr lang="en-ZW" sz="3200" dirty="0">
                <a:solidFill>
                  <a:srgbClr val="000000"/>
                </a:solidFill>
                <a:latin typeface="Times New Roman - 32"/>
              </a:endParaRPr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0861" y="249857"/>
              <a:ext cx="469900" cy="7112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8" name="TextBox 7"/>
          <p:cNvSpPr txBox="1"/>
          <p:nvPr/>
        </p:nvSpPr>
        <p:spPr>
          <a:xfrm>
            <a:off x="4280463" y="7493579"/>
            <a:ext cx="3967923" cy="10772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Find the 2</a:t>
            </a:r>
            <a:r>
              <a:rPr lang="en-ZW" sz="3200" baseline="30000" dirty="0" smtClean="0">
                <a:solidFill>
                  <a:srgbClr val="000000"/>
                </a:solidFill>
                <a:latin typeface="Times New Roman - 32"/>
              </a:rPr>
              <a:t>nd</a:t>
            </a:r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 and 3</a:t>
            </a:r>
            <a:r>
              <a:rPr lang="en-ZW" sz="3200" baseline="30000" dirty="0" smtClean="0">
                <a:solidFill>
                  <a:srgbClr val="000000"/>
                </a:solidFill>
                <a:latin typeface="Times New Roman - 32"/>
              </a:rPr>
              <a:t>rd</a:t>
            </a:r>
            <a:r>
              <a:rPr lang="en-ZW" sz="3200" dirty="0" smtClean="0">
                <a:solidFill>
                  <a:srgbClr val="000000"/>
                </a:solidFill>
                <a:latin typeface="Times New Roman - 32"/>
              </a:rPr>
              <a:t> derivative of   tan x</a:t>
            </a:r>
            <a:endParaRPr lang="en-ZW" sz="3200" dirty="0">
              <a:solidFill>
                <a:srgbClr val="000000"/>
              </a:solidFill>
              <a:latin typeface="Times New Roman - 32"/>
            </a:endParaRPr>
          </a:p>
        </p:txBody>
      </p:sp>
    </p:spTree>
    <p:extLst>
      <p:ext uri="{BB962C8B-B14F-4D97-AF65-F5344CB8AC3E}">
        <p14:creationId xmlns:p14="http://schemas.microsoft.com/office/powerpoint/2010/main" val="421248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5226" y="965200"/>
            <a:ext cx="5458206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u="sng" dirty="0" smtClean="0">
                <a:solidFill>
                  <a:srgbClr val="000000"/>
                </a:solidFill>
                <a:latin typeface="Times New Roman - 32"/>
              </a:rPr>
              <a:t>2.3 The Product and Quotient Rules</a:t>
            </a:r>
            <a:endParaRPr lang="en-ZW" sz="2400" u="sng" dirty="0">
              <a:solidFill>
                <a:srgbClr val="000000"/>
              </a:solidFill>
              <a:latin typeface="Times New Roman - 3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58589" y="1803400"/>
            <a:ext cx="3822954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dirty="0" err="1" smtClean="0">
                <a:solidFill>
                  <a:srgbClr val="000000"/>
                </a:solidFill>
                <a:latin typeface="Times - 32"/>
              </a:rPr>
              <a:t>Thm</a:t>
            </a:r>
            <a:r>
              <a:rPr lang="en-ZW" sz="2400" dirty="0" smtClean="0">
                <a:solidFill>
                  <a:srgbClr val="000000"/>
                </a:solidFill>
                <a:latin typeface="Times - 32"/>
              </a:rPr>
              <a:t>.  The Product Rule</a:t>
            </a:r>
            <a:endParaRPr lang="en-ZW" sz="2400" dirty="0">
              <a:solidFill>
                <a:srgbClr val="000000"/>
              </a:solidFill>
              <a:latin typeface="Times - 32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225" y="2538859"/>
            <a:ext cx="6441567" cy="9780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267200" y="3932535"/>
            <a:ext cx="3712464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 - 32"/>
              </a:rPr>
              <a:t>"each one takes a turn"</a:t>
            </a:r>
            <a:endParaRPr lang="en-ZW" sz="2400" dirty="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629" y="4394200"/>
            <a:ext cx="3681416" cy="15599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9" name="Group 8"/>
          <p:cNvGrpSpPr/>
          <p:nvPr/>
        </p:nvGrpSpPr>
        <p:grpSpPr>
          <a:xfrm>
            <a:off x="865291" y="6451600"/>
            <a:ext cx="4688754" cy="606097"/>
            <a:chOff x="254000" y="4051300"/>
            <a:chExt cx="5389372" cy="527304"/>
          </a:xfrm>
        </p:grpSpPr>
        <p:sp>
          <p:nvSpPr>
            <p:cNvPr id="7" name="TextBox 6"/>
            <p:cNvSpPr txBox="1"/>
            <p:nvPr/>
          </p:nvSpPr>
          <p:spPr>
            <a:xfrm>
              <a:off x="254000" y="4064000"/>
              <a:ext cx="3276600" cy="40164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dirty="0" smtClean="0">
                  <a:solidFill>
                    <a:srgbClr val="000000"/>
                  </a:solidFill>
                  <a:latin typeface="Times New Roman - 32"/>
                </a:rPr>
                <a:t>ex. Find y ' if y= </a:t>
              </a:r>
              <a:endParaRPr lang="en-ZW" sz="2400" dirty="0">
                <a:solidFill>
                  <a:srgbClr val="000000"/>
                </a:solidFill>
                <a:latin typeface="Times New Roman - 32"/>
              </a:endParaRPr>
            </a:p>
          </p:txBody>
        </p:sp>
        <p:pic>
          <p:nvPicPr>
            <p:cNvPr id="8" name="Picture 7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2600" y="4051300"/>
              <a:ext cx="2620772" cy="52730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3800430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49" y="102185"/>
            <a:ext cx="2695956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smtClean="0">
                <a:solidFill>
                  <a:srgbClr val="000000"/>
                </a:solidFill>
                <a:latin typeface="Times New Roman - 32"/>
              </a:rPr>
              <a:t>ex. Find f '(x) if</a:t>
            </a:r>
            <a:endParaRPr lang="en-ZW" sz="240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33" y="686092"/>
            <a:ext cx="3157915" cy="9098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24673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0428" y="624327"/>
            <a:ext cx="4264914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dirty="0" smtClean="0">
                <a:solidFill>
                  <a:srgbClr val="000000"/>
                </a:solidFill>
                <a:latin typeface="Times New Roman - 32"/>
              </a:rPr>
              <a:t>ex. Suppose h(x)=f(x)g(x). Find h'(2).</a:t>
            </a:r>
            <a:endParaRPr lang="en-ZW" sz="2400" dirty="0">
              <a:solidFill>
                <a:srgbClr val="000000"/>
              </a:solidFill>
              <a:latin typeface="Times New Roman - 3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6715" y="4846437"/>
            <a:ext cx="3368619" cy="3170183"/>
            <a:chOff x="444500" y="4216400"/>
            <a:chExt cx="3871976" cy="2758059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500" y="4267200"/>
              <a:ext cx="3871976" cy="270725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1371600" y="5575300"/>
              <a:ext cx="736600" cy="40164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1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184400" y="6400800"/>
              <a:ext cx="736600" cy="40164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1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85800" y="4216400"/>
              <a:ext cx="838200" cy="40164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f '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75107" y="1722529"/>
            <a:ext cx="3201006" cy="2953699"/>
            <a:chOff x="546100" y="1498600"/>
            <a:chExt cx="3679317" cy="2569718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100" y="1498600"/>
              <a:ext cx="3679317" cy="25697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673100" y="1625600"/>
              <a:ext cx="660400" cy="40164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f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22500" y="3365500"/>
              <a:ext cx="736600" cy="40164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1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35100" y="2527300"/>
              <a:ext cx="736600" cy="40164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1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298061" y="4890231"/>
            <a:ext cx="3407291" cy="3235872"/>
            <a:chOff x="4940300" y="4254500"/>
            <a:chExt cx="3916426" cy="2815209"/>
          </a:xfrm>
        </p:grpSpPr>
        <p:pic>
          <p:nvPicPr>
            <p:cNvPr id="13" name="Picture 12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0300" y="4330700"/>
              <a:ext cx="3916426" cy="273900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4" name="TextBox 13"/>
            <p:cNvSpPr txBox="1"/>
            <p:nvPr/>
          </p:nvSpPr>
          <p:spPr>
            <a:xfrm>
              <a:off x="5867400" y="5486400"/>
              <a:ext cx="736600" cy="40164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1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92900" y="6350000"/>
              <a:ext cx="736600" cy="40164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1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219700" y="4254500"/>
              <a:ext cx="812800" cy="40164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g'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364355" y="1591150"/>
            <a:ext cx="3091400" cy="3040117"/>
            <a:chOff x="5016500" y="1384300"/>
            <a:chExt cx="3553333" cy="2644902"/>
          </a:xfrm>
        </p:grpSpPr>
        <p:pic>
          <p:nvPicPr>
            <p:cNvPr id="18" name="Picture 17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6500" y="1549400"/>
              <a:ext cx="3553333" cy="24798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9" name="TextBox 18"/>
            <p:cNvSpPr txBox="1"/>
            <p:nvPr/>
          </p:nvSpPr>
          <p:spPr>
            <a:xfrm>
              <a:off x="5588000" y="2641600"/>
              <a:ext cx="736600" cy="40164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1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604000" y="3403600"/>
              <a:ext cx="736600" cy="40164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1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07000" y="1384300"/>
              <a:ext cx="736600" cy="40164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g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75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43000" y="5918200"/>
                <a:ext cx="4864665" cy="12087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𝑑𝑥</m:t>
                          </m:r>
                        </m:den>
                      </m:f>
                      <m:d>
                        <m:d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200" b="0" i="1" smtClean="0">
                                  <a:latin typeface="Cambria Math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sz="32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3200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3200" b="0" i="1" smtClean="0">
                                  <a:latin typeface="Cambria Math"/>
                                </a:rPr>
                                <m:t>+3</m:t>
                              </m:r>
                              <m:sSup>
                                <m:sSupPr>
                                  <m:ctrlPr>
                                    <a:rPr lang="en-US" sz="32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32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3200" b="0" i="1" smtClean="0">
                                  <a:latin typeface="Cambria Math"/>
                                </a:rPr>
                                <m:t>+3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+1)</m:t>
                              </m:r>
                            </m:num>
                            <m:den>
                              <m:r>
                                <a:rPr lang="en-US" sz="32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32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3200" i="1">
                                  <a:latin typeface="Cambria Math"/>
                                </a:rPr>
                                <m:t>+1)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5918200"/>
                <a:ext cx="4864665" cy="120879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ontrols>
      <mc:AlternateContent xmlns:mc="http://schemas.openxmlformats.org/markup-compatibility/2006">
        <mc:Choice xmlns:v="urn:schemas-microsoft-com:vml" Requires="v">
          <p:control spid="2051" name="ShockwaveFlash1" r:id="rId2" imgW="6796750" imgH="4509770"/>
        </mc:Choice>
        <mc:Fallback>
          <p:control name="ShockwaveFlash1" r:id="rId2" imgW="6796750" imgH="4509770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5800" y="508000"/>
                  <a:ext cx="6796088" cy="45100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98785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1001" y="1193800"/>
            <a:ext cx="3933444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ZW" sz="2400" dirty="0" err="1" smtClean="0">
                <a:solidFill>
                  <a:srgbClr val="000000"/>
                </a:solidFill>
                <a:latin typeface="Times New Roman - 32"/>
              </a:rPr>
              <a:t>Thm</a:t>
            </a:r>
            <a:r>
              <a:rPr lang="en-ZW" sz="2400" dirty="0" smtClean="0">
                <a:solidFill>
                  <a:srgbClr val="000000"/>
                </a:solidFill>
                <a:latin typeface="Times New Roman - 32"/>
              </a:rPr>
              <a:t>.  The Quotient Rule</a:t>
            </a:r>
            <a:endParaRPr lang="en-ZW" sz="2400" dirty="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876" y="2413000"/>
            <a:ext cx="6335055" cy="186222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Picture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169" y="6908800"/>
            <a:ext cx="3248406" cy="157655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667000" y="4623954"/>
                <a:ext cx="3505200" cy="11443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/>
                            </a:rPr>
                            <m:t>h𝑜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𝑑h𝑖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h𝑖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𝑑h𝑜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/>
                            </a:rPr>
                            <m:t>h𝑜h𝑜</m:t>
                          </m:r>
                        </m:den>
                      </m:f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4623954"/>
                <a:ext cx="3505200" cy="11443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 flipV="1">
            <a:off x="3276600" y="3175000"/>
            <a:ext cx="1447800" cy="14489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664493" y="3344114"/>
            <a:ext cx="1447800" cy="14489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323757" y="4068591"/>
            <a:ext cx="1010243" cy="1712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700545" y="3175000"/>
            <a:ext cx="341827" cy="17496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943681" y="3175000"/>
            <a:ext cx="999919" cy="16180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947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686" y="2032000"/>
            <a:ext cx="4043934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 - 32"/>
              </a:rPr>
              <a:t>ex. Find the derivative of</a:t>
            </a:r>
            <a:endParaRPr lang="en-ZW" sz="2400" dirty="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86" y="2641600"/>
            <a:ext cx="2574417" cy="153275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28875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032000"/>
            <a:ext cx="5458206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dirty="0" err="1" smtClean="0">
                <a:solidFill>
                  <a:srgbClr val="000000"/>
                </a:solidFill>
                <a:latin typeface="Times New Roman - 32"/>
              </a:rPr>
              <a:t>Thm</a:t>
            </a:r>
            <a:r>
              <a:rPr lang="en-US" sz="2400" dirty="0" smtClean="0">
                <a:solidFill>
                  <a:srgbClr val="000000"/>
                </a:solidFill>
                <a:latin typeface="Times New Roman - 32"/>
              </a:rPr>
              <a:t>.  Derivatives of Trig Functions</a:t>
            </a:r>
            <a:endParaRPr lang="en-ZW" sz="2400" dirty="0">
              <a:solidFill>
                <a:srgbClr val="000000"/>
              </a:solidFill>
              <a:latin typeface="Times New Roman - 32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17800"/>
            <a:ext cx="3878199" cy="573689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Rectangle 3"/>
          <p:cNvSpPr/>
          <p:nvPr/>
        </p:nvSpPr>
        <p:spPr>
          <a:xfrm>
            <a:off x="2326623" y="4775200"/>
            <a:ext cx="1026177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326623" y="5630050"/>
            <a:ext cx="1254777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75248" y="6680200"/>
            <a:ext cx="1815752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75248" y="7594600"/>
            <a:ext cx="1960151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787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49" y="102185"/>
            <a:ext cx="3699316" cy="951040"/>
            <a:chOff x="12700" y="88900"/>
            <a:chExt cx="4252087" cy="827405"/>
          </a:xfrm>
        </p:grpSpPr>
        <p:sp>
          <p:nvSpPr>
            <p:cNvPr id="2" name="TextBox 1"/>
            <p:cNvSpPr txBox="1"/>
            <p:nvPr/>
          </p:nvSpPr>
          <p:spPr>
            <a:xfrm>
              <a:off x="12700" y="292100"/>
              <a:ext cx="3276600" cy="40164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ZW" sz="2400" smtClean="0">
                  <a:solidFill>
                    <a:srgbClr val="000000"/>
                  </a:solidFill>
                  <a:latin typeface="Times New Roman - 32"/>
                </a:rPr>
                <a:t>ex. Find y ' if y= </a:t>
              </a:r>
              <a:endParaRPr lang="en-ZW" sz="2400">
                <a:solidFill>
                  <a:srgbClr val="000000"/>
                </a:solidFill>
                <a:latin typeface="Times New Roman - 32"/>
              </a:endParaRP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5600" y="88900"/>
              <a:ext cx="1369187" cy="82740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Freeform 4"/>
          <p:cNvSpPr/>
          <p:nvPr/>
        </p:nvSpPr>
        <p:spPr>
          <a:xfrm>
            <a:off x="7568565" y="7357242"/>
            <a:ext cx="11050" cy="1"/>
          </a:xfrm>
          <a:custGeom>
            <a:avLst/>
            <a:gdLst/>
            <a:ahLst/>
            <a:cxnLst/>
            <a:rect l="0" t="0" r="0" b="0"/>
            <a:pathLst>
              <a:path w="12701" h="1">
                <a:moveTo>
                  <a:pt x="12700" y="0"/>
                </a:moveTo>
                <a:lnTo>
                  <a:pt x="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19169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247</Words>
  <Application>Microsoft Office PowerPoint</Application>
  <PresentationFormat>Custom</PresentationFormat>
  <Paragraphs>45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Times New Roman - 32</vt:lpstr>
      <vt:lpstr>Calibri</vt:lpstr>
      <vt:lpstr>Cambria Math</vt:lpstr>
      <vt:lpstr>Times New Roman - 35</vt:lpstr>
      <vt:lpstr>Times - 32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Sheila</dc:creator>
  <cp:lastModifiedBy>Sheila</cp:lastModifiedBy>
  <cp:revision>12</cp:revision>
  <cp:lastPrinted>2011-10-03T17:51:12Z</cp:lastPrinted>
  <dcterms:created xsi:type="dcterms:W3CDTF">2011-09-29T04:10:05Z</dcterms:created>
  <dcterms:modified xsi:type="dcterms:W3CDTF">2011-10-06T01:14:16Z</dcterms:modified>
</cp:coreProperties>
</file>